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0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Ubuntu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Light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hANHVoV3llelTfptkyokTbwzwj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76A94B5-C292-49B4-BDC6-62ADA4C7F86A}">
  <a:tblStyle styleId="{976A94B5-C292-49B4-BDC6-62ADA4C7F8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slide" Target="slides/slide13.xml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Ubuntu-regular.fntdata"/><Relationship Id="rId21" Type="http://schemas.openxmlformats.org/officeDocument/2006/relationships/slide" Target="slides/slide14.xml"/><Relationship Id="rId24" Type="http://schemas.openxmlformats.org/officeDocument/2006/relationships/font" Target="fonts/Ubuntu-italic.fntdata"/><Relationship Id="rId23" Type="http://schemas.openxmlformats.org/officeDocument/2006/relationships/font" Target="fonts/Ubuntu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regular.fntdata"/><Relationship Id="rId25" Type="http://schemas.openxmlformats.org/officeDocument/2006/relationships/font" Target="fonts/Ubuntu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Light-bold.fntdata"/><Relationship Id="rId12" Type="http://schemas.openxmlformats.org/officeDocument/2006/relationships/slide" Target="slides/slide5.xml"/><Relationship Id="rId34" Type="http://schemas.openxmlformats.org/officeDocument/2006/relationships/font" Target="fonts/MontserratLight-regular.fntdata"/><Relationship Id="rId15" Type="http://schemas.openxmlformats.org/officeDocument/2006/relationships/slide" Target="slides/slide8.xml"/><Relationship Id="rId37" Type="http://schemas.openxmlformats.org/officeDocument/2006/relationships/font" Target="fonts/MontserratLight-bold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Light-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9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b.research.google.com/drive/1DeDELpF_yAPDp67AI7tkOxwDWkT56ocw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c5b76dcf3_1_17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8c5b76dcf3_1_17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c5b76dcf3_1_30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8c5b76dcf3_1_30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c5b76dcf3_7_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8c5b76dcf3_7_1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c648cb83d_1_0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8c648cb83d_1_0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2b666d275_0_7:notes"/>
          <p:cNvSpPr/>
          <p:nvPr>
            <p:ph idx="2" type="sldImg"/>
          </p:nvPr>
        </p:nvSpPr>
        <p:spPr>
          <a:xfrm>
            <a:off x="381298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72b666d2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2333673c0_0_2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82333673c0_0_2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c591981ed_2_0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8c591981ed_2_0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c591981ed_2_14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8c591981ed_2_14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Ver mapa interactivo en Google Collab: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https://colab.research.google.com/drive/1DeDELpF_yAPDp67AI7tkOxwDWkT56ocw</a:t>
            </a:r>
            <a:endParaRPr/>
          </a:p>
        </p:txBody>
      </p:sp>
      <p:sp>
        <p:nvSpPr>
          <p:cNvPr id="196" name="Google Shape;196;p3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f9e2d02b9_0_5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7f9e2d02b9_0_5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9e2d02b9_0_1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g7f9e2d02b9_0_11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c5b76dcf3_1_6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8c5b76dcf3_1_6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obj">
  <p:cSld name="OBJEC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8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28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9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69" name="Google Shape;69;p29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29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/>
          <p:nvPr/>
        </p:nvSpPr>
        <p:spPr>
          <a:xfrm>
            <a:off x="8206186" y="3742566"/>
            <a:ext cx="635700" cy="106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0"/>
          <p:cNvSpPr txBox="1"/>
          <p:nvPr>
            <p:ph type="ctrTitle"/>
          </p:nvPr>
        </p:nvSpPr>
        <p:spPr>
          <a:xfrm>
            <a:off x="-349894" y="1737603"/>
            <a:ext cx="8415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100" u="none" cap="none" strike="noStrike">
                <a:solidFill>
                  <a:srgbClr val="0053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75" name="Google Shape;75;p30"/>
          <p:cNvSpPr txBox="1"/>
          <p:nvPr>
            <p:ph idx="1" type="subTitle"/>
          </p:nvPr>
        </p:nvSpPr>
        <p:spPr>
          <a:xfrm>
            <a:off x="-140026" y="3120280"/>
            <a:ext cx="7995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30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81" name="Google Shape;81;p31"/>
          <p:cNvSpPr txBox="1"/>
          <p:nvPr>
            <p:ph idx="1" type="body"/>
          </p:nvPr>
        </p:nvSpPr>
        <p:spPr>
          <a:xfrm>
            <a:off x="1164689" y="1710717"/>
            <a:ext cx="30390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1"/>
          <p:cNvSpPr txBox="1"/>
          <p:nvPr>
            <p:ph idx="2" type="body"/>
          </p:nvPr>
        </p:nvSpPr>
        <p:spPr>
          <a:xfrm>
            <a:off x="5056641" y="1710717"/>
            <a:ext cx="27648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31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1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1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подзаголовок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/>
          <p:nvPr>
            <p:ph type="title"/>
          </p:nvPr>
        </p:nvSpPr>
        <p:spPr>
          <a:xfrm>
            <a:off x="892969" y="2350641"/>
            <a:ext cx="7358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3700" lIns="63700" spcFirstLastPara="1" rIns="63700" wrap="square" tIns="6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88" name="Google Shape;88;p32"/>
          <p:cNvSpPr txBox="1"/>
          <p:nvPr>
            <p:ph idx="1" type="body"/>
          </p:nvPr>
        </p:nvSpPr>
        <p:spPr>
          <a:xfrm>
            <a:off x="892969" y="2658814"/>
            <a:ext cx="73581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32"/>
          <p:cNvSpPr txBox="1"/>
          <p:nvPr>
            <p:ph idx="12" type="sldNum"/>
          </p:nvPr>
        </p:nvSpPr>
        <p:spPr>
          <a:xfrm>
            <a:off x="5554980" y="3767362"/>
            <a:ext cx="17745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3" name="Google Shape;123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8" name="Google Shape;12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" name="Google Shape;131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 with Logo">
  <p:cSld name="CUSTOM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tup-Weekend_Logo_Transp.png" id="136" name="Google Shape;13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33400" y="2502800"/>
            <a:ext cx="6186206" cy="1741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3"/>
          <p:cNvSpPr txBox="1"/>
          <p:nvPr>
            <p:ph type="title"/>
          </p:nvPr>
        </p:nvSpPr>
        <p:spPr>
          <a:xfrm>
            <a:off x="385675" y="1107250"/>
            <a:ext cx="8522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rgbClr val="0DB1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SECTION_TITLE_AND_DESCRIPTION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0DB14B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chstars_Transp.png" id="140" name="Google Shape;14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0350" y="4295714"/>
            <a:ext cx="785392" cy="638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4"/>
          <p:cNvSpPr txBox="1"/>
          <p:nvPr>
            <p:ph idx="1" type="body"/>
          </p:nvPr>
        </p:nvSpPr>
        <p:spPr>
          <a:xfrm>
            <a:off x="1999475" y="1297450"/>
            <a:ext cx="2091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●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5334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○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5334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■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5334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●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5334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○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5334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■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533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●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5334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○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5334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4800"/>
              <a:buFont typeface="Montserrat"/>
              <a:buChar char="■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44"/>
          <p:cNvSpPr txBox="1"/>
          <p:nvPr>
            <p:ph idx="2" type="body"/>
          </p:nvPr>
        </p:nvSpPr>
        <p:spPr>
          <a:xfrm>
            <a:off x="4889725" y="1509300"/>
            <a:ext cx="19506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○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■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○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■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○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400"/>
              <a:buFont typeface="Montserrat"/>
              <a:buChar char="■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Version 2">
  <p:cSld name="SECTION_HEADER_1">
    <p:bg>
      <p:bgPr>
        <a:solidFill>
          <a:srgbClr val="0DB14B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5"/>
          <p:cNvSpPr/>
          <p:nvPr/>
        </p:nvSpPr>
        <p:spPr>
          <a:xfrm>
            <a:off x="-236375" y="-2513050"/>
            <a:ext cx="7489500" cy="7354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5"/>
          <p:cNvSpPr txBox="1"/>
          <p:nvPr>
            <p:ph type="title"/>
          </p:nvPr>
        </p:nvSpPr>
        <p:spPr>
          <a:xfrm>
            <a:off x="982825" y="560600"/>
            <a:ext cx="4366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0DB1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45"/>
          <p:cNvSpPr txBox="1"/>
          <p:nvPr>
            <p:ph idx="1" type="subTitle"/>
          </p:nvPr>
        </p:nvSpPr>
        <p:spPr>
          <a:xfrm>
            <a:off x="982825" y="1652750"/>
            <a:ext cx="3520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Techstars_Transp.png" id="147" name="Google Shape;14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0350" y="4295714"/>
            <a:ext cx="785392" cy="63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CUSTOM_5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6"/>
          <p:cNvSpPr/>
          <p:nvPr/>
        </p:nvSpPr>
        <p:spPr>
          <a:xfrm>
            <a:off x="3145950" y="-2581350"/>
            <a:ext cx="6790500" cy="6667800"/>
          </a:xfrm>
          <a:prstGeom prst="ellipse">
            <a:avLst/>
          </a:prstGeom>
          <a:solidFill>
            <a:srgbClr val="0DB14B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chstars_Color.png" id="150" name="Google Shape;15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07450" y="4483449"/>
            <a:ext cx="747268" cy="60755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6"/>
          <p:cNvSpPr txBox="1"/>
          <p:nvPr>
            <p:ph type="title"/>
          </p:nvPr>
        </p:nvSpPr>
        <p:spPr>
          <a:xfrm>
            <a:off x="4986825" y="-61775"/>
            <a:ext cx="34863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hyperlink" Target="mailto:jc.alvarez95@gmail.com" TargetMode="External"/><Relationship Id="rId13" Type="http://schemas.openxmlformats.org/officeDocument/2006/relationships/image" Target="../media/image23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linkedin.com/in/javier-gombao-fernandez-calvillo-137109a9/" TargetMode="External"/><Relationship Id="rId4" Type="http://schemas.openxmlformats.org/officeDocument/2006/relationships/image" Target="../media/image20.png"/><Relationship Id="rId9" Type="http://schemas.openxmlformats.org/officeDocument/2006/relationships/hyperlink" Target="mailto:dsilveira2902@gmail.com" TargetMode="External"/><Relationship Id="rId5" Type="http://schemas.openxmlformats.org/officeDocument/2006/relationships/hyperlink" Target="https://www.linkedin.com/in/javier-caballero-alvarez/" TargetMode="External"/><Relationship Id="rId6" Type="http://schemas.openxmlformats.org/officeDocument/2006/relationships/hyperlink" Target="https://www.linkedin.com/in/dsilveira2902/" TargetMode="External"/><Relationship Id="rId7" Type="http://schemas.openxmlformats.org/officeDocument/2006/relationships/hyperlink" Target="mailto:j.gombao@gmail.com" TargetMode="External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c/nlp-getting-starte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AAE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 txBox="1"/>
          <p:nvPr/>
        </p:nvSpPr>
        <p:spPr>
          <a:xfrm>
            <a:off x="219100" y="267700"/>
            <a:ext cx="68940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s" sz="5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Desastres Naturale</a:t>
            </a:r>
            <a:r>
              <a:rPr b="1" i="0" lang="es" sz="5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 </a:t>
            </a:r>
            <a:endParaRPr b="1" i="0" sz="5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" sz="5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 </a:t>
            </a:r>
            <a:r>
              <a:rPr b="1" lang="es" sz="5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NLP y</a:t>
            </a:r>
            <a:endParaRPr b="1" i="0" sz="5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highlight>
                <a:srgbClr val="C0504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7" name="Google Shape;15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50" y="936925"/>
            <a:ext cx="1422101" cy="142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47100"/>
            <a:ext cx="9143998" cy="269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07813">
            <a:off x="7480775" y="843538"/>
            <a:ext cx="1056950" cy="102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"/>
          <p:cNvSpPr txBox="1"/>
          <p:nvPr/>
        </p:nvSpPr>
        <p:spPr>
          <a:xfrm>
            <a:off x="92675" y="3762225"/>
            <a:ext cx="3537900" cy="931200"/>
          </a:xfrm>
          <a:prstGeom prst="rect">
            <a:avLst/>
          </a:prstGeom>
          <a:solidFill>
            <a:srgbClr val="29AA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</a:rPr>
              <a:t>Javier Gombao Fernández-Calvillo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</a:rPr>
              <a:t>Javier Caballero Álvarez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</a:rPr>
              <a:t>Diego Silveira Madrid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c5b76dcf3_1_17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8c5b76dcf3_1_17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FEATURE EXTRACTION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g8c5b76dcf3_1_17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Proceso de selección y/o combinación de variables en características para reducir las dimensiones de los datos sin procesar.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Procesos empleados: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CountVectorizer</a:t>
            </a:r>
            <a:r>
              <a:rPr lang="es">
                <a:solidFill>
                  <a:schemeClr val="dk1"/>
                </a:solidFill>
              </a:rPr>
              <a:t>. Documentos de texto → Matriz de conteo de tokens.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TfidfTransformer</a:t>
            </a:r>
            <a:r>
              <a:rPr lang="es">
                <a:solidFill>
                  <a:schemeClr val="dk1"/>
                </a:solidFill>
              </a:rPr>
              <a:t>. Matriz de conteo → Representación TF o TF-IDF normalizada.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TfidfVectorizer</a:t>
            </a:r>
            <a:r>
              <a:rPr lang="es">
                <a:solidFill>
                  <a:schemeClr val="dk1"/>
                </a:solidFill>
              </a:rPr>
              <a:t> = CountVectorizer + TfidfTransformer. Colección de documentos en bruto a matriz de características TF-IDF.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g8c5b76dcf3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513" y="2963850"/>
            <a:ext cx="2810275" cy="17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c5b76dcf3_1_30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8c5b76dcf3_1_30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COMPARATIVA DE MODELOS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g8c5b76dcf3_1_30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Esta competición de Kaggle usa la métrica F1 Score. Por tanto, nos basamos en ella para seleccionar el “</a:t>
            </a:r>
            <a:r>
              <a:rPr lang="es">
                <a:solidFill>
                  <a:schemeClr val="dk1"/>
                </a:solidFill>
              </a:rPr>
              <a:t>mejor</a:t>
            </a:r>
            <a:r>
              <a:rPr lang="es">
                <a:solidFill>
                  <a:schemeClr val="dk1"/>
                </a:solidFill>
              </a:rPr>
              <a:t>” modelo: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El modelo con mejor F1 Score es </a:t>
            </a:r>
            <a:r>
              <a:rPr b="1" lang="es">
                <a:solidFill>
                  <a:schemeClr val="dk1"/>
                </a:solidFill>
              </a:rPr>
              <a:t>Bernoulli Naive Bayes</a:t>
            </a:r>
            <a:r>
              <a:rPr lang="es">
                <a:solidFill>
                  <a:schemeClr val="dk1"/>
                </a:solidFill>
              </a:rPr>
              <a:t>, por tanto, lo usaremos como nuestro clasificador.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4" name="Google Shape;244;g8c5b76dcf3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763" y="1440000"/>
            <a:ext cx="5235076" cy="2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c5b76dcf3_7_1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8c5b76dcf3_7_1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MÉTRICAS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g8c5b76dcf3_7_1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Métricas obtenidas tras hiperparametrizar nuestro modelo.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268899" lvl="1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Confusion Matrix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68899" lvl="1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Accuracy:</a:t>
            </a:r>
            <a:r>
              <a:rPr lang="es">
                <a:solidFill>
                  <a:schemeClr val="dk1"/>
                </a:solidFill>
              </a:rPr>
              <a:t> 80.11 %</a:t>
            </a:r>
            <a:endParaRPr>
              <a:solidFill>
                <a:schemeClr val="dk1"/>
              </a:solidFill>
            </a:endParaRPr>
          </a:p>
          <a:p>
            <a:pPr indent="-179999" lvl="0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268899" lvl="1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F1 Score:</a:t>
            </a:r>
            <a:r>
              <a:rPr lang="es">
                <a:solidFill>
                  <a:schemeClr val="dk1"/>
                </a:solidFill>
              </a:rPr>
              <a:t> 0.755</a:t>
            </a:r>
            <a:endParaRPr>
              <a:solidFill>
                <a:schemeClr val="dk1"/>
              </a:solidFill>
            </a:endParaRPr>
          </a:p>
          <a:p>
            <a:pPr indent="-179999" lvl="0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268899" lvl="1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Precision:</a:t>
            </a:r>
            <a:r>
              <a:rPr lang="es">
                <a:solidFill>
                  <a:schemeClr val="dk1"/>
                </a:solidFill>
              </a:rPr>
              <a:t> 0.793</a:t>
            </a:r>
            <a:endParaRPr>
              <a:solidFill>
                <a:schemeClr val="dk1"/>
              </a:solidFill>
            </a:endParaRPr>
          </a:p>
          <a:p>
            <a:pPr indent="-179999" lvl="0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268899" lvl="1" marL="89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Recall:</a:t>
            </a:r>
            <a:r>
              <a:rPr lang="es">
                <a:solidFill>
                  <a:schemeClr val="dk1"/>
                </a:solidFill>
              </a:rPr>
              <a:t> 0.721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2" name="Google Shape;252;g8c5b76dcf3_7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475" y="1601300"/>
            <a:ext cx="2079501" cy="15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8c5b76dcf3_7_1"/>
          <p:cNvSpPr txBox="1"/>
          <p:nvPr/>
        </p:nvSpPr>
        <p:spPr>
          <a:xfrm>
            <a:off x="4088675" y="1225450"/>
            <a:ext cx="4530600" cy="34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8899" lvl="1" marL="26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ROC Curve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69875" lvl="1" marL="26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ROC AUC Score</a:t>
            </a:r>
            <a:r>
              <a:rPr b="1" lang="es">
                <a:solidFill>
                  <a:schemeClr val="dk1"/>
                </a:solidFill>
              </a:rPr>
              <a:t>:</a:t>
            </a:r>
            <a:r>
              <a:rPr lang="es">
                <a:solidFill>
                  <a:schemeClr val="dk1"/>
                </a:solidFill>
              </a:rPr>
              <a:t> 0.7908</a:t>
            </a:r>
            <a:endParaRPr/>
          </a:p>
        </p:txBody>
      </p:sp>
      <p:pic>
        <p:nvPicPr>
          <p:cNvPr id="254" name="Google Shape;254;g8c5b76dcf3_7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025" y="1552400"/>
            <a:ext cx="3787275" cy="26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c648cb83d_1_0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8c648cb83d_1_0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DEMO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1" name="Google Shape;261;g8c648cb83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1550"/>
            <a:ext cx="9144000" cy="29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AAE3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2b666d275_0_7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72b666d275_0_7"/>
          <p:cNvSpPr txBox="1"/>
          <p:nvPr>
            <p:ph idx="4294967295" type="title"/>
          </p:nvPr>
        </p:nvSpPr>
        <p:spPr>
          <a:xfrm>
            <a:off x="217393" y="-9232"/>
            <a:ext cx="6022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¿DUDAS O PREGUNTAS?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g72b666d275_0_7"/>
          <p:cNvSpPr txBox="1"/>
          <p:nvPr/>
        </p:nvSpPr>
        <p:spPr>
          <a:xfrm>
            <a:off x="468700" y="725488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CONTÁCTANOS</a:t>
            </a:r>
            <a:endParaRPr b="1" sz="1800">
              <a:solidFill>
                <a:schemeClr val="dk1"/>
              </a:solidFill>
            </a:endParaRPr>
          </a:p>
        </p:txBody>
      </p:sp>
      <p:graphicFrame>
        <p:nvGraphicFramePr>
          <p:cNvPr id="269" name="Google Shape;269;g72b666d275_0_7"/>
          <p:cNvGraphicFramePr/>
          <p:nvPr/>
        </p:nvGraphicFramePr>
        <p:xfrm>
          <a:off x="818538" y="1406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{976A94B5-C292-49B4-BDC6-62ADA4C7F86A}</a:tableStyleId>
              </a:tblPr>
              <a:tblGrid>
                <a:gridCol w="2566275"/>
                <a:gridCol w="2566275"/>
                <a:gridCol w="2566275"/>
              </a:tblGrid>
              <a:tr h="1883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Javier Gombao Fernández-Calvillo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Javier Caballero Álvarez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Diego Silveira Madrid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0" name="Google Shape;270;g72b666d275_0_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462" y="4029913"/>
            <a:ext cx="350500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72b666d275_0_7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063" y="4029913"/>
            <a:ext cx="350500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72b666d275_0_7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663" y="4029913"/>
            <a:ext cx="350500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72b666d275_0_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5463" y="4029912"/>
            <a:ext cx="462971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72b666d275_0_7">
            <a:hlinkClick r:id="rId9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2663" y="4029912"/>
            <a:ext cx="462971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72b666d275_0_7">
            <a:hlinkClick r:id="rId10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4063" y="4029912"/>
            <a:ext cx="462971" cy="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72b666d275_0_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2537" y="1482712"/>
            <a:ext cx="1757075" cy="17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72b666d275_0_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07525" y="1482713"/>
            <a:ext cx="1757075" cy="17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72b666d275_0_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76613" y="1482713"/>
            <a:ext cx="1757075" cy="17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 txBox="1"/>
          <p:nvPr>
            <p:ph type="title"/>
          </p:nvPr>
        </p:nvSpPr>
        <p:spPr>
          <a:xfrm>
            <a:off x="217393" y="-9232"/>
            <a:ext cx="6022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EL PROYECTO</a:t>
            </a:r>
            <a:endParaRPr b="1" sz="4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PUNTO DE PARTIDA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>
                <a:solidFill>
                  <a:schemeClr val="dk1"/>
                </a:solidFill>
              </a:rPr>
              <a:t>La gran presencia de smartphones y las redes sociales permite a l</a:t>
            </a:r>
            <a:r>
              <a:rPr lang="es">
                <a:solidFill>
                  <a:schemeClr val="dk1"/>
                </a:solidFill>
              </a:rPr>
              <a:t>as personas </a:t>
            </a:r>
            <a:r>
              <a:rPr lang="es">
                <a:solidFill>
                  <a:schemeClr val="dk1"/>
                </a:solidFill>
              </a:rPr>
              <a:t>anunciar una emergencia o noticia que está pasando en tiempo real.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En este escenario, </a:t>
            </a:r>
            <a:r>
              <a:rPr b="1" lang="es">
                <a:solidFill>
                  <a:schemeClr val="dk1"/>
                </a:solidFill>
              </a:rPr>
              <a:t>Twitter</a:t>
            </a:r>
            <a:r>
              <a:rPr lang="es">
                <a:solidFill>
                  <a:schemeClr val="dk1"/>
                </a:solidFill>
              </a:rPr>
              <a:t> se ha convertido en un importante canal de comunicación y su uso se ha incrementado enormemente en la crisis sanitaria del Covid-19.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>
                <a:solidFill>
                  <a:schemeClr val="dk1"/>
                </a:solidFill>
              </a:rPr>
              <a:t>No obstante, no siempre está claro si la información publicada por una persona o un colectivo realmente se trata de un desastre real o no.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OBJETIV</a:t>
            </a:r>
            <a:r>
              <a:rPr b="1" lang="es" sz="1800">
                <a:solidFill>
                  <a:schemeClr val="dk1"/>
                </a:solidFill>
              </a:rPr>
              <a:t>O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Competición de KAGGLE</a:t>
            </a:r>
            <a:r>
              <a:rPr lang="es">
                <a:solidFill>
                  <a:schemeClr val="dk1"/>
                </a:solidFill>
              </a:rPr>
              <a:t>: “</a:t>
            </a:r>
            <a:r>
              <a:rPr b="1" i="1" lang="es">
                <a:solidFill>
                  <a:schemeClr val="dk1"/>
                </a:solidFill>
              </a:rPr>
              <a:t>Predecir qué Tweets son desastres naturales reales y cuáles no empleando algoritmos de Machine Learning</a:t>
            </a:r>
            <a:r>
              <a:rPr lang="es">
                <a:solidFill>
                  <a:schemeClr val="dk1"/>
                </a:solidFill>
              </a:rPr>
              <a:t>.”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2333673c0_0_2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82333673c0_0_2"/>
          <p:cNvSpPr txBox="1"/>
          <p:nvPr>
            <p:ph type="title"/>
          </p:nvPr>
        </p:nvSpPr>
        <p:spPr>
          <a:xfrm>
            <a:off x="217403" y="-9225"/>
            <a:ext cx="82647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 DATOS 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4" name="Google Shape;174;g82333673c0_0_2"/>
          <p:cNvPicPr preferRelativeResize="0"/>
          <p:nvPr/>
        </p:nvPicPr>
        <p:blipFill rotWithShape="1">
          <a:blip r:embed="rId3">
            <a:alphaModFix/>
          </a:blip>
          <a:srcRect b="0" l="13917" r="13744" t="0"/>
          <a:stretch/>
        </p:blipFill>
        <p:spPr>
          <a:xfrm>
            <a:off x="4744750" y="660475"/>
            <a:ext cx="3810400" cy="42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82333673c0_0_2"/>
          <p:cNvSpPr txBox="1"/>
          <p:nvPr/>
        </p:nvSpPr>
        <p:spPr>
          <a:xfrm>
            <a:off x="548425" y="660525"/>
            <a:ext cx="4292100" cy="421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Fichero .CSV con datos catalogados</a:t>
            </a:r>
            <a:endParaRPr b="1" sz="21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Número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total</a:t>
            </a: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tweets: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7613.</a:t>
            </a:r>
            <a:endParaRPr b="1"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Tweets de desastres naturales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REALES</a:t>
            </a: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4342.</a:t>
            </a:r>
            <a:endParaRPr b="1"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Tweets de desastres naturales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FAKES</a:t>
            </a:r>
            <a:r>
              <a:rPr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s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3271.</a:t>
            </a:r>
            <a:endParaRPr b="1"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c591981ed_2_0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8c591981ed_2_0"/>
          <p:cNvSpPr txBox="1"/>
          <p:nvPr>
            <p:ph type="title"/>
          </p:nvPr>
        </p:nvSpPr>
        <p:spPr>
          <a:xfrm>
            <a:off x="217403" y="-9225"/>
            <a:ext cx="8629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 DATOS: </a:t>
            </a:r>
            <a:r>
              <a:rPr b="1" lang="es"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DATASET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g8c591981ed_2_0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3" name="Google Shape;183;g8c591981e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00" y="976950"/>
            <a:ext cx="8148525" cy="23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8c591981ed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074" y="3420325"/>
            <a:ext cx="3356625" cy="12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8c591981ed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100" y="3765262"/>
            <a:ext cx="4627426" cy="5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c591981ed_2_14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8c591981ed_2_14"/>
          <p:cNvSpPr txBox="1"/>
          <p:nvPr>
            <p:ph type="title"/>
          </p:nvPr>
        </p:nvSpPr>
        <p:spPr>
          <a:xfrm>
            <a:off x="217403" y="-9225"/>
            <a:ext cx="8629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 DATOS: </a:t>
            </a:r>
            <a:r>
              <a:rPr b="1" lang="es"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PALABRAS CLAVE (KEYWORDS)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2" name="Google Shape;192;g8c591981ed_2_14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3" name="Google Shape;193;g8c591981ed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25" y="1203850"/>
            <a:ext cx="8347148" cy="322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"/>
          <p:cNvSpPr txBox="1"/>
          <p:nvPr>
            <p:ph type="title"/>
          </p:nvPr>
        </p:nvSpPr>
        <p:spPr>
          <a:xfrm>
            <a:off x="217403" y="-9225"/>
            <a:ext cx="86925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27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 DATOS</a:t>
            </a: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: </a:t>
            </a:r>
            <a:r>
              <a:rPr b="1" lang="es"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GEOLOCALIZACIÓN DE LOS TWEETS</a:t>
            </a:r>
            <a:endParaRPr b="1" sz="2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0" name="Google Shape;20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0" y="578475"/>
            <a:ext cx="8268201" cy="45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f9e2d02b9_0_5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7f9e2d02b9_0_5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PREPROCESAMIENTO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g7f9e2d02b9_0_5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>
                <a:solidFill>
                  <a:schemeClr val="dk1"/>
                </a:solidFill>
              </a:rPr>
              <a:t>T</a:t>
            </a:r>
            <a:r>
              <a:rPr lang="es">
                <a:solidFill>
                  <a:schemeClr val="dk1"/>
                </a:solidFill>
              </a:rPr>
              <a:t>otal y porcentaje de datos nulos para cada columna.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Columna ‘location’ → &gt; 30% valores nulos → La eliminamos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Columna ‘keyword’ → &lt; 1% valores nulos → SimpleImputer con estrategia ‘most_frequent’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>
                <a:solidFill>
                  <a:schemeClr val="dk1"/>
                </a:solidFill>
              </a:rPr>
              <a:t>Funciones para procesar texto: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>
                <a:solidFill>
                  <a:schemeClr val="dk1"/>
                </a:solidFill>
              </a:rPr>
              <a:t>Convertir texto a minúsculas.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s">
                <a:solidFill>
                  <a:schemeClr val="dk1"/>
                </a:solidFill>
              </a:rPr>
              <a:t>nltk.word_tokenize()</a:t>
            </a:r>
            <a:r>
              <a:rPr lang="es">
                <a:solidFill>
                  <a:schemeClr val="dk1"/>
                </a:solidFill>
              </a:rPr>
              <a:t>. Tokenización de palabras.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s">
                <a:solidFill>
                  <a:schemeClr val="dk1"/>
                </a:solidFill>
              </a:rPr>
              <a:t>Eliminar stop words y texto no alfabético.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s">
                <a:solidFill>
                  <a:schemeClr val="dk1"/>
                </a:solidFill>
              </a:rPr>
              <a:t>Extraer lema de palabras (wordnet from NLTK).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s">
                <a:solidFill>
                  <a:schemeClr val="dk1"/>
                </a:solidFill>
              </a:rPr>
              <a:t>Eliminar símbolos y palabras sin sentido: URLs, ‘via’, ‘amp’, ...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8" name="Google Shape;208;g7f9e2d02b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600" y="1241375"/>
            <a:ext cx="1999150" cy="12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9e2d02b9_0_11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7f9e2d02b9_0_11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PALABRAS MÁS COMUNES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g7f9e2d02b9_0_11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216" name="Google Shape;216;g7f9e2d02b9_0_11"/>
          <p:cNvGraphicFramePr/>
          <p:nvPr/>
        </p:nvGraphicFramePr>
        <p:xfrm>
          <a:off x="952500" y="113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{976A94B5-C292-49B4-BDC6-62ADA4C7F86A}</a:tableStyleId>
              </a:tblPr>
              <a:tblGrid>
                <a:gridCol w="3619500"/>
                <a:gridCol w="3619500"/>
              </a:tblGrid>
              <a:tr h="568150">
                <a:tc>
                  <a:txBody>
                    <a:bodyPr/>
                    <a:lstStyle/>
                    <a:p>
                      <a:pPr indent="-26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"/>
                        <a:t>Palabras más comunes en tweets de desastres naturales.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"/>
                        <a:t>Palabras más comunes en tweets fakes.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7" name="Google Shape;217;g7f9e2d02b9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50" y="1728250"/>
            <a:ext cx="3248550" cy="17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7f9e2d02b9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475" y="1728253"/>
            <a:ext cx="3248550" cy="1710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29AAE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c5b76dcf3_1_6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8c5b76dcf3_1_6"/>
          <p:cNvSpPr txBox="1"/>
          <p:nvPr>
            <p:ph type="title"/>
          </p:nvPr>
        </p:nvSpPr>
        <p:spPr>
          <a:xfrm>
            <a:off x="217403" y="-9225"/>
            <a:ext cx="8935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KEYWORDS MÁS COMUNES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g8c5b76dcf3_1_6"/>
          <p:cNvSpPr txBox="1"/>
          <p:nvPr/>
        </p:nvSpPr>
        <p:spPr>
          <a:xfrm>
            <a:off x="448625" y="802375"/>
            <a:ext cx="8398500" cy="400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226" name="Google Shape;226;g8c5b76dcf3_1_6"/>
          <p:cNvGraphicFramePr/>
          <p:nvPr/>
        </p:nvGraphicFramePr>
        <p:xfrm>
          <a:off x="952500" y="113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{976A94B5-C292-49B4-BDC6-62ADA4C7F86A}</a:tableStyleId>
              </a:tblPr>
              <a:tblGrid>
                <a:gridCol w="3619500"/>
                <a:gridCol w="3619500"/>
              </a:tblGrid>
              <a:tr h="568150">
                <a:tc>
                  <a:txBody>
                    <a:bodyPr/>
                    <a:lstStyle/>
                    <a:p>
                      <a:pPr indent="-26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"/>
                        <a:t>Keywords </a:t>
                      </a:r>
                      <a:r>
                        <a:rPr lang="es"/>
                        <a:t>más comunes en tweets de desastres naturales.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"/>
                        <a:t>Keywords </a:t>
                      </a:r>
                      <a:r>
                        <a:rPr lang="es"/>
                        <a:t>más comunes en tweets fakes.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7" name="Google Shape;227;g8c5b76dcf3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40" y="1728000"/>
            <a:ext cx="3248561" cy="17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8c5b76dcf3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475" y="1728000"/>
            <a:ext cx="3248550" cy="171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